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79" r:id="rId4"/>
    <p:sldId id="264" r:id="rId5"/>
    <p:sldId id="263" r:id="rId6"/>
    <p:sldId id="265" r:id="rId7"/>
    <p:sldId id="266" r:id="rId8"/>
    <p:sldId id="261" r:id="rId9"/>
    <p:sldId id="280" r:id="rId10"/>
    <p:sldId id="269" r:id="rId11"/>
    <p:sldId id="270" r:id="rId12"/>
    <p:sldId id="271" r:id="rId13"/>
    <p:sldId id="272" r:id="rId14"/>
    <p:sldId id="278" r:id="rId15"/>
    <p:sldId id="273" r:id="rId16"/>
    <p:sldId id="274" r:id="rId17"/>
    <p:sldId id="275" r:id="rId18"/>
    <p:sldId id="276" r:id="rId19"/>
    <p:sldId id="277" r:id="rId20"/>
    <p:sldId id="268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370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Ing. Radomír </a:t>
            </a:r>
            <a:r>
              <a:rPr lang="cs-CZ" dirty="0" err="1" smtClean="0"/>
              <a:t>Ščurek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Ph.D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kodys.cz/carovy-kod/ean-13-a-ean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dys.cz/carovy-kod/code-39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kodys.cz/carovy-kod/ucc-ean-128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acoindustries.com/images/densbht800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Biometrie, identifikace a RFID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Identifikace výrobků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Čárové kódy </a:t>
            </a:r>
          </a:p>
          <a:p>
            <a:pPr lvl="1"/>
            <a:r>
              <a:rPr lang="cs-CZ" dirty="0" smtClean="0"/>
              <a:t>EAN</a:t>
            </a:r>
          </a:p>
          <a:p>
            <a:pPr lvl="1"/>
            <a:r>
              <a:rPr lang="cs-CZ" dirty="0" smtClean="0"/>
              <a:t>QR kódy</a:t>
            </a:r>
          </a:p>
          <a:p>
            <a:r>
              <a:rPr lang="cs-CZ" dirty="0" smtClean="0"/>
              <a:t>RFID</a:t>
            </a:r>
          </a:p>
          <a:p>
            <a:r>
              <a:rPr lang="cs-CZ" dirty="0" smtClean="0"/>
              <a:t>Kamerové systémy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Čárové kódy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Kód tvořen </a:t>
            </a:r>
            <a:r>
              <a:rPr lang="cs-CZ" dirty="0" err="1" smtClean="0"/>
              <a:t>černotiskem</a:t>
            </a:r>
            <a:r>
              <a:rPr lang="cs-CZ" dirty="0" smtClean="0"/>
              <a:t> vytvořenými pruhy (nebo mozaikou)</a:t>
            </a:r>
          </a:p>
          <a:p>
            <a:pPr>
              <a:defRPr/>
            </a:pPr>
            <a:r>
              <a:rPr lang="cs-CZ" dirty="0" smtClean="0"/>
              <a:t>Optické rozpoznávání odrazem laserového světla (světlo je pohlcováno tmavými čárami a odráženo světlými mezerami)</a:t>
            </a:r>
          </a:p>
          <a:p>
            <a:pPr>
              <a:defRPr/>
            </a:pPr>
            <a:r>
              <a:rPr lang="cs-CZ" dirty="0" smtClean="0"/>
              <a:t>každá číslice či písmeno je zaznamenáno v čárovém kódu pomocí předem přesně definovaných šířek čar a mezer.</a:t>
            </a:r>
          </a:p>
          <a:p>
            <a:pPr>
              <a:defRPr/>
            </a:pPr>
            <a:r>
              <a:rPr lang="cs-CZ" dirty="0" smtClean="0"/>
              <a:t>12-15 znaků</a:t>
            </a:r>
          </a:p>
          <a:p>
            <a:pPr>
              <a:defRPr/>
            </a:pPr>
            <a:r>
              <a:rPr lang="cs-CZ" dirty="0" smtClean="0"/>
              <a:t>Musí být viditelný kontakt s čtečkou</a:t>
            </a:r>
          </a:p>
          <a:p>
            <a:pPr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čárových kódů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Příklady kódů:</a:t>
            </a:r>
          </a:p>
        </p:txBody>
      </p:sp>
      <p:pic>
        <p:nvPicPr>
          <p:cNvPr id="18436" name="Picture 2" descr="EAN 13 a EAN 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214563"/>
            <a:ext cx="15001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786063" y="2500313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EAN 13</a:t>
            </a:r>
          </a:p>
        </p:txBody>
      </p:sp>
      <p:pic>
        <p:nvPicPr>
          <p:cNvPr id="18438" name="Picture 4" descr="UCC/EAN 12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38" y="3857625"/>
            <a:ext cx="121443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2786063" y="4071938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UCC/EAN 128</a:t>
            </a:r>
          </a:p>
        </p:txBody>
      </p:sp>
      <p:pic>
        <p:nvPicPr>
          <p:cNvPr id="18440" name="Picture 6" descr="Code 3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5214938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2857500" y="5500688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CODE 39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EAN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European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Arcticle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Number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Nejčastěji používaný čárový kód</a:t>
            </a:r>
          </a:p>
          <a:p>
            <a:r>
              <a:rPr lang="cs-CZ" dirty="0" smtClean="0"/>
              <a:t>EAN-8 a EAN-13 – 8/13 znaků, norma</a:t>
            </a:r>
          </a:p>
          <a:p>
            <a:r>
              <a:rPr lang="cs-CZ" dirty="0" smtClean="0"/>
              <a:t>První tři znaky kód země, ČR: 859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QR 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http://www.qr-kody.cz/wp-content/images/qr-kody-c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194421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Přenosné terminály pro sběr dat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3556" name="Picture 2" descr="DENSO BHT 8000 Bar Code Scanning Termina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2357438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http://www.gaben.cz/upfiles/motorola-mc9090-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1928813"/>
            <a:ext cx="3714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ovéPole 5"/>
          <p:cNvSpPr txBox="1">
            <a:spLocks noChangeArrowheads="1"/>
          </p:cNvSpPr>
          <p:nvPr/>
        </p:nvSpPr>
        <p:spPr bwMode="auto">
          <a:xfrm>
            <a:off x="857250" y="4214813"/>
            <a:ext cx="242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Denso BHT-8000 (Toyota)</a:t>
            </a:r>
          </a:p>
        </p:txBody>
      </p:sp>
      <p:sp>
        <p:nvSpPr>
          <p:cNvPr id="23559" name="TextovéPole 7"/>
          <p:cNvSpPr txBox="1">
            <a:spLocks noChangeArrowheads="1"/>
          </p:cNvSpPr>
          <p:nvPr/>
        </p:nvSpPr>
        <p:spPr bwMode="auto">
          <a:xfrm>
            <a:off x="4572000" y="4357688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MC 9000 (Motorola)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Tiskárny a příslušenství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pic>
        <p:nvPicPr>
          <p:cNvPr id="24580" name="Picture 2" descr="http://www.gaben.cz/upfiles/eclass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857375"/>
            <a:ext cx="3714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www.gaben.cz/upfiles/iclass-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1785938"/>
            <a:ext cx="3714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http://www.gaben.cz/upfiles/aplikator-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4214813"/>
            <a:ext cx="3143250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ovéPole 6"/>
          <p:cNvSpPr txBox="1">
            <a:spLocks noChangeArrowheads="1"/>
          </p:cNvSpPr>
          <p:nvPr/>
        </p:nvSpPr>
        <p:spPr bwMode="auto">
          <a:xfrm>
            <a:off x="857250" y="5072063"/>
            <a:ext cx="135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Nanášecí kleště</a:t>
            </a:r>
          </a:p>
        </p:txBody>
      </p:sp>
      <p:sp>
        <p:nvSpPr>
          <p:cNvPr id="24584" name="TextovéPole 7"/>
          <p:cNvSpPr txBox="1">
            <a:spLocks noChangeArrowheads="1"/>
          </p:cNvSpPr>
          <p:nvPr/>
        </p:nvSpPr>
        <p:spPr bwMode="auto">
          <a:xfrm>
            <a:off x="6786563" y="3214688"/>
            <a:ext cx="157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Průmyslová tiskárna Datamax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RFID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Radio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Frequency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Identification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Velikost ukládané informace - až 96 KB</a:t>
            </a:r>
          </a:p>
          <a:p>
            <a:r>
              <a:rPr lang="cs-CZ" dirty="0" smtClean="0"/>
              <a:t>Přepisovatelné</a:t>
            </a:r>
          </a:p>
          <a:p>
            <a:r>
              <a:rPr lang="cs-CZ" dirty="0" smtClean="0"/>
              <a:t>Vysokofrekvenční rádiový signál bez potřeby viditelného kontaktu</a:t>
            </a:r>
          </a:p>
          <a:p>
            <a:r>
              <a:rPr lang="cs-CZ" dirty="0" smtClean="0"/>
              <a:t>Možnost současného čtení více etiket</a:t>
            </a:r>
          </a:p>
          <a:p>
            <a:r>
              <a:rPr lang="cs-CZ" dirty="0" smtClean="0"/>
              <a:t>Vyvolání události přemístěním objektu z/do dosahu RFID čtečky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Princip RFID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RFID etiketa (tag) má kmitavý obvod, který přijme signál a zároveň ho moduluje -&gt; přenos EPC (Electronic Product Code) -&gt; čtečka dekóduje informace z přijatého VF signálu a předává EPC přes middleware (úkolem middleware je redukce datového toku spojeného s opakovaným zpracováním)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RFID etiketa a stolní čtečka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8676" name="Picture 2" descr="http://www.gaben.cz/upfiles/RFID_TAGY_UH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143125"/>
            <a:ext cx="3714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http://www.gaben.cz/upfiles/rfid_stolni_13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3357563"/>
            <a:ext cx="30480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Úvod do informačních systémů</a:t>
            </a:r>
          </a:p>
          <a:p>
            <a:pPr lvl="0"/>
            <a:r>
              <a:rPr lang="cs-CZ" dirty="0" smtClean="0"/>
              <a:t>Podnikové informační systémy – ERP, CRM, MES, HRM, ECM, EAM</a:t>
            </a:r>
          </a:p>
          <a:p>
            <a:pPr lvl="0"/>
            <a:r>
              <a:rPr lang="cs-CZ" dirty="0" smtClean="0"/>
              <a:t>Business Inteligence, datové sklady a možnosti prezentace informací</a:t>
            </a:r>
          </a:p>
          <a:p>
            <a:pPr lvl="0"/>
            <a:r>
              <a:rPr lang="cs-CZ" dirty="0" smtClean="0"/>
              <a:t>Řízení podnikové informatiky </a:t>
            </a:r>
          </a:p>
          <a:p>
            <a:pPr lvl="0"/>
            <a:r>
              <a:rPr lang="cs-CZ" dirty="0" smtClean="0"/>
              <a:t>Právní aspekty SW, licence</a:t>
            </a:r>
          </a:p>
          <a:p>
            <a:pPr lvl="0"/>
            <a:r>
              <a:rPr lang="cs-CZ" dirty="0" smtClean="0"/>
              <a:t>Bezpečnost v informatice, analýza rizik</a:t>
            </a:r>
          </a:p>
          <a:p>
            <a:pPr lvl="0"/>
            <a:r>
              <a:rPr lang="cs-CZ" dirty="0" smtClean="0"/>
              <a:t>Webové stránky – statické, dynamické, vztah mezi grafikou a funkcionalitou, náklady na tvorbu…</a:t>
            </a:r>
          </a:p>
          <a:p>
            <a:pPr lvl="0"/>
            <a:r>
              <a:rPr lang="cs-CZ" dirty="0" smtClean="0"/>
              <a:t>Řízení vývoje SW, metodiky, náklady na vývoj</a:t>
            </a:r>
          </a:p>
          <a:p>
            <a:pPr lvl="0"/>
            <a:r>
              <a:rPr lang="cs-CZ" dirty="0" smtClean="0"/>
              <a:t>DTP, zpracování textů, základy grafiky a typografie</a:t>
            </a:r>
          </a:p>
          <a:p>
            <a:pPr lvl="0"/>
            <a:r>
              <a:rPr lang="cs-CZ" dirty="0" smtClean="0"/>
              <a:t>Internet – technologie a možnosti jejich využití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Identifikace – biometrie, RFID, NFC</a:t>
            </a:r>
          </a:p>
          <a:p>
            <a:pPr lvl="0"/>
            <a:r>
              <a:rPr lang="cs-CZ" sz="3100" dirty="0" smtClean="0"/>
              <a:t>Elektronický podpis, datové schránky, šifrování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RFID </a:t>
            </a:r>
            <a:r>
              <a:rPr lang="cs-CZ" dirty="0" err="1" smtClean="0"/>
              <a:t>tag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Pasivní</a:t>
            </a:r>
            <a:r>
              <a:rPr lang="cs-CZ" dirty="0" smtClean="0"/>
              <a:t> – čtečka vysílá signál, </a:t>
            </a:r>
            <a:r>
              <a:rPr lang="cs-CZ" dirty="0" err="1" smtClean="0"/>
              <a:t>tag</a:t>
            </a:r>
            <a:r>
              <a:rPr lang="cs-CZ" dirty="0" smtClean="0"/>
              <a:t> odpovídá, dosah max. 10 m</a:t>
            </a:r>
          </a:p>
          <a:p>
            <a:r>
              <a:rPr lang="cs-CZ" b="1" dirty="0" smtClean="0"/>
              <a:t>Aktivní </a:t>
            </a:r>
            <a:r>
              <a:rPr lang="cs-CZ" dirty="0" smtClean="0"/>
              <a:t>– </a:t>
            </a:r>
            <a:r>
              <a:rPr lang="cs-CZ" dirty="0" err="1" smtClean="0"/>
              <a:t>tag</a:t>
            </a:r>
            <a:r>
              <a:rPr lang="cs-CZ" dirty="0" smtClean="0"/>
              <a:t> má vlastní napájení a vysílá signál, dosah stovky metrů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232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Near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Field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Communication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 je modulární technologie radiové bezdrátové komunikace mezi elektronickými zařízeními na velmi krátkou vzdálenost (do 4 cm) s přiblížením přístrojů. </a:t>
            </a:r>
          </a:p>
          <a:p>
            <a:r>
              <a:rPr lang="cs-CZ" dirty="0" smtClean="0"/>
              <a:t>Např. bezkontaktní platební karty</a:t>
            </a:r>
          </a:p>
          <a:p>
            <a:r>
              <a:rPr lang="cs-CZ" dirty="0" smtClean="0"/>
              <a:t>Oproti RFID NFC </a:t>
            </a:r>
            <a:r>
              <a:rPr lang="cs-CZ" smtClean="0"/>
              <a:t>podporuje šifrování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05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Autentizace uživatele, biometrie</a:t>
            </a:r>
            <a:endParaRPr lang="cs-CZ" dirty="0" smtClean="0"/>
          </a:p>
          <a:p>
            <a:r>
              <a:rPr lang="cs-CZ" dirty="0" smtClean="0"/>
              <a:t>Biometrické metody</a:t>
            </a:r>
          </a:p>
          <a:p>
            <a:r>
              <a:rPr lang="cs-CZ" dirty="0" smtClean="0"/>
              <a:t>Identifikace zboží</a:t>
            </a:r>
          </a:p>
          <a:p>
            <a:r>
              <a:rPr lang="cs-CZ" dirty="0" smtClean="0"/>
              <a:t>EAN a QR kód</a:t>
            </a:r>
          </a:p>
          <a:p>
            <a:r>
              <a:rPr lang="cs-CZ" dirty="0" smtClean="0"/>
              <a:t>RFID</a:t>
            </a:r>
          </a:p>
          <a:p>
            <a:r>
              <a:rPr lang="cs-CZ" dirty="0" smtClean="0"/>
              <a:t>NFC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autentizace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Heslem</a:t>
            </a:r>
          </a:p>
          <a:p>
            <a:r>
              <a:rPr lang="cs-CZ" dirty="0" smtClean="0"/>
              <a:t>Předmětem (</a:t>
            </a:r>
            <a:r>
              <a:rPr lang="cs-CZ" dirty="0" err="1" smtClean="0"/>
              <a:t>token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B</a:t>
            </a:r>
            <a:r>
              <a:rPr lang="cs-CZ" dirty="0" smtClean="0"/>
              <a:t>iometrické ověření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biometrie?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automatizované metody rozpoznávání jedince založený na měřitelnosti biologických a behaviorálních vlastností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Vhodné vlastnosti pro biometrii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Jedinečnost</a:t>
            </a:r>
          </a:p>
          <a:p>
            <a:r>
              <a:rPr lang="cs-CZ" dirty="0" smtClean="0"/>
              <a:t>Univerzálnost – univerzální pro velkou množinu lidí</a:t>
            </a:r>
          </a:p>
          <a:p>
            <a:r>
              <a:rPr lang="cs-CZ" dirty="0" smtClean="0"/>
              <a:t>Trvalost – nesmí se měnit v čase</a:t>
            </a:r>
          </a:p>
          <a:p>
            <a:r>
              <a:rPr lang="cs-CZ" dirty="0" smtClean="0"/>
              <a:t>Měřitelnost</a:t>
            </a:r>
          </a:p>
          <a:p>
            <a:r>
              <a:rPr lang="cs-CZ" dirty="0" smtClean="0"/>
              <a:t>Uživatelská přijatelnost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může ovlivnit biometrické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Stárnutí</a:t>
            </a:r>
          </a:p>
          <a:p>
            <a:r>
              <a:rPr lang="cs-CZ" dirty="0" smtClean="0"/>
              <a:t>Růst živé tkáně</a:t>
            </a:r>
          </a:p>
          <a:p>
            <a:r>
              <a:rPr lang="cs-CZ" dirty="0" smtClean="0"/>
              <a:t>Zranění</a:t>
            </a:r>
          </a:p>
          <a:p>
            <a:r>
              <a:rPr lang="cs-CZ" dirty="0" smtClean="0"/>
              <a:t>Špína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Biometrické ověření uživatele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Otisky prstů</a:t>
            </a:r>
          </a:p>
          <a:p>
            <a:pPr lvl="2"/>
            <a:r>
              <a:rPr lang="cs-CZ" dirty="0" smtClean="0"/>
              <a:t>Snímek oční sítnice </a:t>
            </a:r>
          </a:p>
          <a:p>
            <a:pPr lvl="2"/>
            <a:r>
              <a:rPr lang="cs-CZ" dirty="0" smtClean="0"/>
              <a:t>Duhovka oka</a:t>
            </a:r>
          </a:p>
          <a:p>
            <a:pPr lvl="2"/>
            <a:r>
              <a:rPr lang="cs-CZ" dirty="0" smtClean="0"/>
              <a:t>Rozpoznání obličeje, dlaně </a:t>
            </a:r>
          </a:p>
          <a:p>
            <a:pPr lvl="2"/>
            <a:r>
              <a:rPr lang="cs-CZ" dirty="0" smtClean="0"/>
              <a:t>Geometrie ruky</a:t>
            </a:r>
          </a:p>
          <a:p>
            <a:pPr lvl="2"/>
            <a:r>
              <a:rPr lang="cs-CZ" dirty="0" smtClean="0"/>
              <a:t>Topografie rohovky</a:t>
            </a:r>
          </a:p>
          <a:p>
            <a:pPr lvl="2"/>
            <a:r>
              <a:rPr lang="cs-CZ" dirty="0" smtClean="0"/>
              <a:t>Struktura žil na zápěstí</a:t>
            </a:r>
          </a:p>
          <a:p>
            <a:pPr lvl="2"/>
            <a:r>
              <a:rPr lang="cs-CZ" dirty="0" smtClean="0"/>
              <a:t>Rozpoznání hlasu</a:t>
            </a:r>
          </a:p>
          <a:p>
            <a:pPr lvl="2"/>
            <a:r>
              <a:rPr lang="cs-CZ" dirty="0" smtClean="0"/>
              <a:t>Dynamika podpisu, psaní na klávesnici</a:t>
            </a:r>
          </a:p>
          <a:p>
            <a:pPr lvl="2"/>
            <a:r>
              <a:rPr lang="cs-CZ" dirty="0" smtClean="0"/>
              <a:t>Dynamika chůze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IDENTIFIKACE VÝROBKŮ A ZBOŽÍ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6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426</Words>
  <Application>Microsoft Office PowerPoint</Application>
  <PresentationFormat>Předvádění na obrazovce (4:3)</PresentationFormat>
  <Paragraphs>106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Aplikace VT v hospodářské praxi Biometrie, identifikace a RFID</vt:lpstr>
      <vt:lpstr>Osnova předmětu</vt:lpstr>
      <vt:lpstr>Obsah</vt:lpstr>
      <vt:lpstr>Metody autentizace</vt:lpstr>
      <vt:lpstr>Co je to biometrie?</vt:lpstr>
      <vt:lpstr>Vhodné vlastnosti pro biometrii</vt:lpstr>
      <vt:lpstr>Co může ovlivnit biometrické vlastnosti</vt:lpstr>
      <vt:lpstr>Biometrické ověření uživatele</vt:lpstr>
      <vt:lpstr>Prezentace aplikace PowerPoint</vt:lpstr>
      <vt:lpstr>Identifikace výrobků</vt:lpstr>
      <vt:lpstr>Čárové kódy</vt:lpstr>
      <vt:lpstr>Typy čárových kódů</vt:lpstr>
      <vt:lpstr>EAN</vt:lpstr>
      <vt:lpstr>QR kód</vt:lpstr>
      <vt:lpstr>Přenosné terminály pro sběr dat</vt:lpstr>
      <vt:lpstr>Tiskárny a příslušenství</vt:lpstr>
      <vt:lpstr>RFID</vt:lpstr>
      <vt:lpstr>Princip RFID</vt:lpstr>
      <vt:lpstr>RFID etiketa a stolní čtečka</vt:lpstr>
      <vt:lpstr>RFID tag</vt:lpstr>
      <vt:lpstr>NFC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uzivatel</cp:lastModifiedBy>
  <cp:revision>45</cp:revision>
  <dcterms:created xsi:type="dcterms:W3CDTF">2014-09-29T22:55:34Z</dcterms:created>
  <dcterms:modified xsi:type="dcterms:W3CDTF">2015-09-07T14:16:29Z</dcterms:modified>
</cp:coreProperties>
</file>